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4" r:id="rId11"/>
    <p:sldId id="299" r:id="rId12"/>
    <p:sldId id="300" r:id="rId13"/>
    <p:sldId id="301" r:id="rId14"/>
    <p:sldId id="302" r:id="rId15"/>
    <p:sldId id="303" r:id="rId16"/>
    <p:sldId id="306" r:id="rId17"/>
    <p:sldId id="305" r:id="rId18"/>
    <p:sldId id="263" r:id="rId19"/>
    <p:sldId id="264" r:id="rId20"/>
    <p:sldId id="265" r:id="rId21"/>
    <p:sldId id="266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13A694-D137-4490-829E-872118519BC3}">
  <a:tblStyle styleId="{CB13A694-D137-4490-829E-872118519B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{CB13A694-D137-4490-829E-872118519BC3}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{CB13A694-D137-4490-829E-872118519BC3}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bovAleksander/otus-PostgreSQL-2025-03-Gabov/blob/main/project/list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и тестирование высоконагруженного отказоустойчивого кластера </a:t>
            </a:r>
            <a:r>
              <a:rPr lang="ru-RU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на базе </a:t>
            </a:r>
            <a:r>
              <a:rPr lang="ru-RU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363071" y="4138024"/>
            <a:ext cx="6481482" cy="884451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433125" y="4127375"/>
            <a:ext cx="6202999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dirty="0" err="1">
                <a:solidFill>
                  <a:schemeClr val="bg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PostgreSQL</a:t>
            </a:r>
            <a:r>
              <a:rPr lang="ru-RU" sz="2800" b="1" i="0" dirty="0">
                <a:solidFill>
                  <a:schemeClr val="bg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для администраторов баз данных и разработчиков</a:t>
            </a:r>
            <a:endParaRPr sz="100" dirty="0">
              <a:solidFill>
                <a:schemeClr val="bg1">
                  <a:lumMod val="75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6CDC7-800A-4229-B106-153E15D8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активности </a:t>
            </a:r>
            <a:r>
              <a:rPr lang="en-US" dirty="0" err="1"/>
              <a:t>Patroni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3786BD-A606-4BC0-A991-F6AFE8E0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" y="1079552"/>
            <a:ext cx="8821271" cy="34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5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13D855-0A96-4612-8956-DF6E6554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подключения через </a:t>
            </a:r>
            <a:r>
              <a:rPr lang="en-US" dirty="0" err="1"/>
              <a:t>PGBouncer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05B0FB-4D83-430E-9ED2-5BEAC466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87" y="1369337"/>
            <a:ext cx="5229395" cy="364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2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AFC7A-0907-44E2-9F40-F6AB7278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активности </a:t>
            </a:r>
            <a:r>
              <a:rPr lang="en-US" dirty="0" err="1"/>
              <a:t>HAProxy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23185B-9C8C-43B0-982D-11D87B07B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79" y="1653966"/>
            <a:ext cx="5647765" cy="29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89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DDBC0-FA93-4B3E-80E0-B4422341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подключения через </a:t>
            </a:r>
            <a:r>
              <a:rPr lang="en-US" dirty="0" err="1"/>
              <a:t>HAProxy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B58BC-83D8-4D89-BFC6-2C577C04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78" y="1429986"/>
            <a:ext cx="5610744" cy="342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85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3846E-482C-4E55-AA37-EB914AE1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Попробуем поменять лидера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168CDF-CA2B-4915-97BE-E292C998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83" y="1212418"/>
            <a:ext cx="6595782" cy="15633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77D46D-1377-4186-A59F-68C0E38E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3" y="2963894"/>
            <a:ext cx="7200900" cy="170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7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645F5-0198-4991-9349-3F513EECF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после смены лидера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3C095D-2494-4122-A917-AF8FA2EE5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40" y="1249592"/>
            <a:ext cx="5596415" cy="37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14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077958804"/>
              </p:ext>
            </p:extLst>
          </p:nvPr>
        </p:nvGraphicFramePr>
        <p:xfrm>
          <a:off x="952500" y="1496523"/>
          <a:ext cx="7239000" cy="3061058"/>
        </p:xfrm>
        <a:graphic>
          <a:graphicData uri="http://schemas.openxmlformats.org/drawingml/2006/table">
            <a:tbl>
              <a:tblPr>
                <a:noFill/>
                <a:tableStyleId>{CB13A694-D137-4490-829E-872118519BC3}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9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Произведена установка всех компонентов кластера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5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 настройке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ETCD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была допущена опечатка в конфиге, поиски были болезненными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примерно 2 дня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9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Проекту, как и обучению в целом можно поставить 10 баллов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781735"/>
                  </a:ext>
                </a:extLst>
              </a:tr>
              <a:tr h="8870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одном из проектов уже используется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т.к. есть практика БД, то к настройке доступа не имею, но зато теперь есть понимание некоторых нюансов работы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81745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481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dirty="0"/>
              <a:t>Тема: Создание и тестирование высоконагруженного отказоустойчивого кластера </a:t>
            </a:r>
            <a:r>
              <a:rPr lang="ru-RU" sz="2400" dirty="0" err="1"/>
              <a:t>PostgreSQL</a:t>
            </a:r>
            <a:r>
              <a:rPr lang="ru-RU" sz="2400" dirty="0"/>
              <a:t> на базе </a:t>
            </a:r>
            <a:r>
              <a:rPr lang="ru-RU" sz="2400" dirty="0" err="1"/>
              <a:t>Patroni</a:t>
            </a:r>
            <a:br>
              <a:rPr lang="ru-RU" sz="3000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Александр Габов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730659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Главный разработчик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ООО «Лимон»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C9964-91AF-4F44-ADAD-812707BC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735713"/>
            <a:ext cx="2700223" cy="2700223"/>
          </a:xfrm>
          <a:prstGeom prst="flowChartConnector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Развернуть отказоустойчивый кластер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базе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Patroni</a:t>
            </a: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8" name="Google Shape;199;p40">
            <a:extLst>
              <a:ext uri="{FF2B5EF4-FFF2-40B4-BE49-F238E27FC236}">
                <a16:creationId xmlns:a16="http://schemas.microsoft.com/office/drawing/2014/main" id="{051DD141-4254-4F4C-902A-AA3DEDBA98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100398"/>
              </p:ext>
            </p:extLst>
          </p:nvPr>
        </p:nvGraphicFramePr>
        <p:xfrm>
          <a:off x="952500" y="2155799"/>
          <a:ext cx="7239000" cy="2942284"/>
        </p:xfrm>
        <a:graphic>
          <a:graphicData uri="http://schemas.openxmlformats.org/drawingml/2006/table">
            <a:tbl>
              <a:tblPr>
                <a:noFill/>
                <a:tableStyleId>{CB13A694-D137-4490-829E-872118519BC3}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4 виртуальных машины 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 24.04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9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Установить и настроить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17.5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3х машинах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и настроить </a:t>
                      </a:r>
                      <a:r>
                        <a:rPr lang="en-US" sz="1600" dirty="0"/>
                        <a:t>ETCD v3.5.5</a:t>
                      </a:r>
                      <a:r>
                        <a:rPr lang="ru-RU" sz="1600" dirty="0"/>
                        <a:t> на 3х машинах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и настроить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4.0.6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3х машинах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и настроить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PgBouncer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1.24.1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3х машинах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и настроить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version 2.8.5-1ubuntu3.3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1 машине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9971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966227048"/>
              </p:ext>
            </p:extLst>
          </p:nvPr>
        </p:nvGraphicFramePr>
        <p:xfrm>
          <a:off x="952500" y="1736411"/>
          <a:ext cx="7239000" cy="2662820"/>
        </p:xfrm>
        <a:graphic>
          <a:graphicData uri="http://schemas.openxmlformats.org/drawingml/2006/table">
            <a:tbl>
              <a:tblPr>
                <a:noFill/>
                <a:tableStyleId>{CB13A694-D137-4490-829E-872118519BC3}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9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 24.04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0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17.5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ETCD v3.5.5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9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4.0.6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9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PgBouncer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1.24.1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9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version 2.8.5-1ubuntu3.3 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9971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901F3EDE-D058-4C3D-82D0-42616D8A039B}"/>
              </a:ext>
            </a:extLst>
          </p:cNvPr>
          <p:cNvSpPr/>
          <p:nvPr/>
        </p:nvSpPr>
        <p:spPr>
          <a:xfrm>
            <a:off x="5283736" y="2934731"/>
            <a:ext cx="2427195" cy="8017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Patroni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9898D9B6-85F8-4D8F-B8B9-6E85EEF83F76}"/>
              </a:ext>
            </a:extLst>
          </p:cNvPr>
          <p:cNvSpPr/>
          <p:nvPr/>
        </p:nvSpPr>
        <p:spPr>
          <a:xfrm>
            <a:off x="5262088" y="2035537"/>
            <a:ext cx="2427195" cy="8017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Patroni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74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endParaRPr sz="3000" dirty="0"/>
          </a:p>
        </p:txBody>
      </p:sp>
      <p:sp>
        <p:nvSpPr>
          <p:cNvPr id="2" name="Блок-схема: магнитный диск 1">
            <a:extLst>
              <a:ext uri="{FF2B5EF4-FFF2-40B4-BE49-F238E27FC236}">
                <a16:creationId xmlns:a16="http://schemas.microsoft.com/office/drawing/2014/main" id="{18CD3655-302B-48FC-8694-93CDAB9A7483}"/>
              </a:ext>
            </a:extLst>
          </p:cNvPr>
          <p:cNvSpPr/>
          <p:nvPr/>
        </p:nvSpPr>
        <p:spPr>
          <a:xfrm>
            <a:off x="1606924" y="2017059"/>
            <a:ext cx="1149724" cy="900953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HAProxy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ACF11E0-7C3D-4A6A-86C7-3E42CA172161}"/>
              </a:ext>
            </a:extLst>
          </p:cNvPr>
          <p:cNvCxnSpPr>
            <a:cxnSpLocks/>
          </p:cNvCxnSpPr>
          <p:nvPr/>
        </p:nvCxnSpPr>
        <p:spPr>
          <a:xfrm>
            <a:off x="500550" y="1405218"/>
            <a:ext cx="1106374" cy="773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2571FE7-1DBC-4BAA-95C5-3347A039AC02}"/>
              </a:ext>
            </a:extLst>
          </p:cNvPr>
          <p:cNvCxnSpPr>
            <a:endCxn id="2" idx="2"/>
          </p:cNvCxnSpPr>
          <p:nvPr/>
        </p:nvCxnSpPr>
        <p:spPr>
          <a:xfrm>
            <a:off x="423582" y="2467535"/>
            <a:ext cx="11833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85CB02B-C492-4110-9D82-62877034E0D9}"/>
              </a:ext>
            </a:extLst>
          </p:cNvPr>
          <p:cNvCxnSpPr>
            <a:cxnSpLocks/>
          </p:cNvCxnSpPr>
          <p:nvPr/>
        </p:nvCxnSpPr>
        <p:spPr>
          <a:xfrm flipV="1">
            <a:off x="423582" y="2736476"/>
            <a:ext cx="1183342" cy="62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8B0E089-93F5-411A-9FA7-6CDC21128849}"/>
              </a:ext>
            </a:extLst>
          </p:cNvPr>
          <p:cNvSpPr/>
          <p:nvPr/>
        </p:nvSpPr>
        <p:spPr>
          <a:xfrm>
            <a:off x="3429000" y="1230406"/>
            <a:ext cx="1176618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PGBouncer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C70E11C-670E-4DCD-AF9B-0CBE5DEE36B2}"/>
              </a:ext>
            </a:extLst>
          </p:cNvPr>
          <p:cNvSpPr/>
          <p:nvPr/>
        </p:nvSpPr>
        <p:spPr>
          <a:xfrm>
            <a:off x="3429000" y="2178424"/>
            <a:ext cx="1176617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PGBouncer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4ACB0E2-7AC3-4A25-8865-42FB0AFE1C68}"/>
              </a:ext>
            </a:extLst>
          </p:cNvPr>
          <p:cNvSpPr/>
          <p:nvPr/>
        </p:nvSpPr>
        <p:spPr>
          <a:xfrm>
            <a:off x="3428999" y="3126431"/>
            <a:ext cx="1176618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PGBouncer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3D9629B-4AAB-402A-852D-3D036E2B3A84}"/>
              </a:ext>
            </a:extLst>
          </p:cNvPr>
          <p:cNvSpPr/>
          <p:nvPr/>
        </p:nvSpPr>
        <p:spPr>
          <a:xfrm>
            <a:off x="5260040" y="1095936"/>
            <a:ext cx="2427195" cy="8017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Patroni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6" name="Блок-схема: магнитный диск 15">
            <a:extLst>
              <a:ext uri="{FF2B5EF4-FFF2-40B4-BE49-F238E27FC236}">
                <a16:creationId xmlns:a16="http://schemas.microsoft.com/office/drawing/2014/main" id="{AD358FF8-6185-4E08-8633-5D68205656E2}"/>
              </a:ext>
            </a:extLst>
          </p:cNvPr>
          <p:cNvSpPr/>
          <p:nvPr/>
        </p:nvSpPr>
        <p:spPr>
          <a:xfrm>
            <a:off x="6331327" y="1225365"/>
            <a:ext cx="1176618" cy="51771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PostgreSQL</a:t>
            </a:r>
            <a:endParaRPr lang="ru-RU" dirty="0"/>
          </a:p>
        </p:txBody>
      </p:sp>
      <p:sp>
        <p:nvSpPr>
          <p:cNvPr id="25" name="Блок-схема: магнитный диск 24">
            <a:extLst>
              <a:ext uri="{FF2B5EF4-FFF2-40B4-BE49-F238E27FC236}">
                <a16:creationId xmlns:a16="http://schemas.microsoft.com/office/drawing/2014/main" id="{4F2636D5-27FD-4958-9EEF-63D46C0E0657}"/>
              </a:ext>
            </a:extLst>
          </p:cNvPr>
          <p:cNvSpPr/>
          <p:nvPr/>
        </p:nvSpPr>
        <p:spPr>
          <a:xfrm>
            <a:off x="6342530" y="2151532"/>
            <a:ext cx="1176618" cy="51771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PostgreSQL</a:t>
            </a:r>
            <a:endParaRPr lang="ru-RU" dirty="0"/>
          </a:p>
        </p:txBody>
      </p:sp>
      <p:sp>
        <p:nvSpPr>
          <p:cNvPr id="26" name="Блок-схема: магнитный диск 25">
            <a:extLst>
              <a:ext uri="{FF2B5EF4-FFF2-40B4-BE49-F238E27FC236}">
                <a16:creationId xmlns:a16="http://schemas.microsoft.com/office/drawing/2014/main" id="{10732B71-F30E-4FFF-B16F-694BDB9417EA}"/>
              </a:ext>
            </a:extLst>
          </p:cNvPr>
          <p:cNvSpPr/>
          <p:nvPr/>
        </p:nvSpPr>
        <p:spPr>
          <a:xfrm>
            <a:off x="6342530" y="3099539"/>
            <a:ext cx="1176618" cy="51771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PostgreSQL</a:t>
            </a:r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77C2014A-E905-478D-9B88-12FFA2099B23}"/>
              </a:ext>
            </a:extLst>
          </p:cNvPr>
          <p:cNvSpPr/>
          <p:nvPr/>
        </p:nvSpPr>
        <p:spPr>
          <a:xfrm rot="5400000">
            <a:off x="7124986" y="2170387"/>
            <a:ext cx="2521135" cy="56740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ETCD</a:t>
            </a:r>
            <a:endParaRPr lang="ru-RU" dirty="0"/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5F260276-FF29-4C7A-B231-1EFB3F95D080}"/>
              </a:ext>
            </a:extLst>
          </p:cNvPr>
          <p:cNvCxnSpPr>
            <a:stCxn id="2" idx="4"/>
            <a:endCxn id="13" idx="1"/>
          </p:cNvCxnSpPr>
          <p:nvPr/>
        </p:nvCxnSpPr>
        <p:spPr>
          <a:xfrm flipV="1">
            <a:off x="2756648" y="1459006"/>
            <a:ext cx="672352" cy="10085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B626D098-227D-4EDE-8A50-4C1CBC89B8DA}"/>
              </a:ext>
            </a:extLst>
          </p:cNvPr>
          <p:cNvCxnSpPr>
            <a:stCxn id="2" idx="4"/>
            <a:endCxn id="18" idx="1"/>
          </p:cNvCxnSpPr>
          <p:nvPr/>
        </p:nvCxnSpPr>
        <p:spPr>
          <a:xfrm flipV="1">
            <a:off x="2756648" y="2407024"/>
            <a:ext cx="672352" cy="60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612137F2-8587-4289-97B0-5AE69714F054}"/>
              </a:ext>
            </a:extLst>
          </p:cNvPr>
          <p:cNvCxnSpPr>
            <a:cxnSpLocks/>
            <a:stCxn id="2" idx="4"/>
            <a:endCxn id="19" idx="1"/>
          </p:cNvCxnSpPr>
          <p:nvPr/>
        </p:nvCxnSpPr>
        <p:spPr>
          <a:xfrm>
            <a:off x="2756648" y="2467536"/>
            <a:ext cx="672351" cy="88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1A8FA567-FEFF-43A7-AE96-18E930C1177D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>
            <a:off x="4605618" y="1459006"/>
            <a:ext cx="1725709" cy="252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7FA5517B-C3C9-495E-8DD4-F63C58995DAD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605617" y="2407024"/>
            <a:ext cx="17369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 стрелкой 192">
            <a:extLst>
              <a:ext uri="{FF2B5EF4-FFF2-40B4-BE49-F238E27FC236}">
                <a16:creationId xmlns:a16="http://schemas.microsoft.com/office/drawing/2014/main" id="{C7D0A387-0A6C-4F02-A585-A68BE169A26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605617" y="3355031"/>
            <a:ext cx="17369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7441820-2805-462E-873D-C32FDA6B3E47}"/>
              </a:ext>
            </a:extLst>
          </p:cNvPr>
          <p:cNvCxnSpPr>
            <a:cxnSpLocks/>
            <a:stCxn id="25" idx="1"/>
            <a:endCxn id="16" idx="3"/>
          </p:cNvCxnSpPr>
          <p:nvPr/>
        </p:nvCxnSpPr>
        <p:spPr>
          <a:xfrm flipH="1" flipV="1">
            <a:off x="6919636" y="1743077"/>
            <a:ext cx="11203" cy="408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F8F2685A-354B-40F3-A08E-40BE70A85B6E}"/>
              </a:ext>
            </a:extLst>
          </p:cNvPr>
          <p:cNvCxnSpPr>
            <a:cxnSpLocks/>
          </p:cNvCxnSpPr>
          <p:nvPr/>
        </p:nvCxnSpPr>
        <p:spPr>
          <a:xfrm flipH="1" flipV="1">
            <a:off x="6908433" y="2677653"/>
            <a:ext cx="11203" cy="408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7D9552A0-9891-4EDF-8FCC-E90C05523C55}"/>
              </a:ext>
            </a:extLst>
          </p:cNvPr>
          <p:cNvCxnSpPr>
            <a:stCxn id="14" idx="3"/>
          </p:cNvCxnSpPr>
          <p:nvPr/>
        </p:nvCxnSpPr>
        <p:spPr>
          <a:xfrm flipV="1">
            <a:off x="7687235" y="1484221"/>
            <a:ext cx="414617" cy="126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Прямая со стрелкой 191">
            <a:extLst>
              <a:ext uri="{FF2B5EF4-FFF2-40B4-BE49-F238E27FC236}">
                <a16:creationId xmlns:a16="http://schemas.microsoft.com/office/drawing/2014/main" id="{BD2E5E2E-FEC8-4FF6-9380-B73D38C679C5}"/>
              </a:ext>
            </a:extLst>
          </p:cNvPr>
          <p:cNvCxnSpPr>
            <a:cxnSpLocks/>
            <a:stCxn id="60" idx="3"/>
            <a:endCxn id="17" idx="2"/>
          </p:cNvCxnSpPr>
          <p:nvPr/>
        </p:nvCxnSpPr>
        <p:spPr>
          <a:xfrm>
            <a:off x="7689283" y="2436428"/>
            <a:ext cx="412570" cy="176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Прямая со стрелкой 196">
            <a:extLst>
              <a:ext uri="{FF2B5EF4-FFF2-40B4-BE49-F238E27FC236}">
                <a16:creationId xmlns:a16="http://schemas.microsoft.com/office/drawing/2014/main" id="{47DD78A8-802D-44AE-BDFA-DD299EE50464}"/>
              </a:ext>
            </a:extLst>
          </p:cNvPr>
          <p:cNvCxnSpPr>
            <a:stCxn id="62" idx="3"/>
          </p:cNvCxnSpPr>
          <p:nvPr/>
        </p:nvCxnSpPr>
        <p:spPr>
          <a:xfrm>
            <a:off x="7710931" y="3335622"/>
            <a:ext cx="3692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152AD604-6C24-40CD-90D4-045B28454C9D}"/>
              </a:ext>
            </a:extLst>
          </p:cNvPr>
          <p:cNvSpPr txBox="1"/>
          <p:nvPr/>
        </p:nvSpPr>
        <p:spPr>
          <a:xfrm>
            <a:off x="500550" y="4343400"/>
            <a:ext cx="777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https://github.com/GabovAleksander/otus-PostgreSQL-2025-03-Gabov/blob/main/project/list.md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D71DB-0828-42E0-B2C7-F2A01E0F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Проверка активности </a:t>
            </a:r>
            <a:r>
              <a:rPr lang="en-US" dirty="0"/>
              <a:t>Postgres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FF287-2090-4037-9954-4F54453E5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18" y="1448088"/>
            <a:ext cx="5505844" cy="36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FE292-C262-4133-96FB-866C8219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активности </a:t>
            </a:r>
            <a:r>
              <a:rPr lang="en-US" dirty="0"/>
              <a:t>ETCD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97B972-6FED-4445-BC0D-3395FB5C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6" y="1041848"/>
            <a:ext cx="6999195" cy="37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5317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312</Words>
  <Application>Microsoft Office PowerPoint</Application>
  <PresentationFormat>Экран (16:9)</PresentationFormat>
  <Paragraphs>83</Paragraphs>
  <Slides>19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Roboto Medium</vt:lpstr>
      <vt:lpstr>Roboto</vt:lpstr>
      <vt:lpstr>Courier New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Создание и тестирование высоконагруженного отказоустойчивого кластера PostgreSQL на базе Patroni   </vt:lpstr>
      <vt:lpstr>План защиты</vt:lpstr>
      <vt:lpstr>Презентация PowerPoint</vt:lpstr>
      <vt:lpstr>Какие технологии использовались </vt:lpstr>
      <vt:lpstr>Схема </vt:lpstr>
      <vt:lpstr>Проверка активности Postgres</vt:lpstr>
      <vt:lpstr>Проверка активности ETCD</vt:lpstr>
      <vt:lpstr>Проверка активности Patroni</vt:lpstr>
      <vt:lpstr>Проверка подключения через PGBouncer</vt:lpstr>
      <vt:lpstr>Проверка активности HAProxy</vt:lpstr>
      <vt:lpstr>Проверка подключения через HAProxy</vt:lpstr>
      <vt:lpstr>Попробуем поменять лидера</vt:lpstr>
      <vt:lpstr>Результат после смены лидера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Aleksandr Gabov</cp:lastModifiedBy>
  <cp:revision>19</cp:revision>
  <dcterms:modified xsi:type="dcterms:W3CDTF">2025-09-03T15:47:07Z</dcterms:modified>
</cp:coreProperties>
</file>